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3B9807D-C73D-4254-8E72-24B275880913}">
  <a:tblStyle styleId="{E3B9807D-C73D-4254-8E72-24B27588091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Master" Target="slideMasters/slideMaster1.xml"/><Relationship Id="rId19" Type="http://schemas.openxmlformats.org/officeDocument/2006/relationships/font" Target="fonts/Roboto-boldItalic.fntdata"/><Relationship Id="rId6" Type="http://schemas.openxmlformats.org/officeDocument/2006/relationships/notesMaster" Target="notesMasters/notesMaster1.xml"/><Relationship Id="rId18"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d2fc5a95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d2fc5a95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d3056bef3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d3056bef3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d3056bef34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d3056bef34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cdn.plot.ly/plotly-latest.min.j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plotly.com/javascript/"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numbergenerator.org/randomnumberlist-1-10#!numbers=50&amp;low=1&amp;high=10&amp;unique=false&amp;csv=csv&amp;oddeven=&amp;oddqty=0&amp;sorted=false&amp;addfilter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3"/>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68" name="Google Shape;68;p13"/>
          <p:cNvSpPr txBox="1"/>
          <p:nvPr>
            <p:ph type="title"/>
          </p:nvPr>
        </p:nvSpPr>
        <p:spPr>
          <a:xfrm>
            <a:off x="490250" y="488250"/>
            <a:ext cx="82764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800"/>
              <a:t>Plotly.js</a:t>
            </a:r>
            <a:r>
              <a:rPr b="1" lang="en" sz="4800"/>
              <a:t>:</a:t>
            </a:r>
            <a:endParaRPr sz="4800"/>
          </a:p>
          <a:p>
            <a:pPr indent="0" lvl="0" marL="0" rtl="0" algn="l">
              <a:spcBef>
                <a:spcPts val="0"/>
              </a:spcBef>
              <a:spcAft>
                <a:spcPts val="0"/>
              </a:spcAft>
              <a:buNone/>
            </a:pPr>
            <a:r>
              <a:rPr lang="en" sz="3200"/>
              <a:t>Ryan Guenther, Saenthuran Vignaraja, Vethuson Amit, Zile Humma, Vashist Patel</a:t>
            </a:r>
            <a:endParaRPr sz="3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72" name="Shape 72"/>
        <p:cNvGrpSpPr/>
        <p:nvPr/>
      </p:nvGrpSpPr>
      <p:grpSpPr>
        <a:xfrm>
          <a:off x="0" y="0"/>
          <a:ext cx="0" cy="0"/>
          <a:chOff x="0" y="0"/>
          <a:chExt cx="0" cy="0"/>
        </a:xfrm>
      </p:grpSpPr>
      <p:sp>
        <p:nvSpPr>
          <p:cNvPr id="73" name="Google Shape;73;p14"/>
          <p:cNvSpPr txBox="1"/>
          <p:nvPr>
            <p:ph type="title"/>
          </p:nvPr>
        </p:nvSpPr>
        <p:spPr>
          <a:xfrm>
            <a:off x="471900" y="0"/>
            <a:ext cx="8222100" cy="168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Plotly.js – Interactive JavaScript Charts</a:t>
            </a:r>
            <a:endParaRPr/>
          </a:p>
          <a:p>
            <a:pPr indent="0" lvl="0" marL="0" rtl="0" algn="l">
              <a:spcBef>
                <a:spcPts val="0"/>
              </a:spcBef>
              <a:spcAft>
                <a:spcPts val="0"/>
              </a:spcAft>
              <a:buNone/>
            </a:pPr>
            <a:r>
              <a:t/>
            </a:r>
            <a:endParaRPr/>
          </a:p>
        </p:txBody>
      </p:sp>
      <p:sp>
        <p:nvSpPr>
          <p:cNvPr id="74" name="Google Shape;74;p14"/>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For our independent study, our group implemented Plotly.js. Plotly.js is an open-source graphing library for JavaScript built on top of d3.js and stack.gl. Plotly.js is user-friendly and allows users to create an assortment of interactive charts, graphs, and maps with ease.</a:t>
            </a:r>
            <a:endParaRPr sz="1800"/>
          </a:p>
          <a:p>
            <a:pPr indent="0" lvl="0" marL="0" rtl="0" algn="l">
              <a:spcBef>
                <a:spcPts val="1600"/>
              </a:spcBef>
              <a:spcAft>
                <a:spcPts val="1600"/>
              </a:spcAft>
              <a:buNone/>
            </a:pPr>
            <a:r>
              <a:t/>
            </a:r>
            <a:endParaRPr sz="1800"/>
          </a:p>
        </p:txBody>
      </p:sp>
      <p:graphicFrame>
        <p:nvGraphicFramePr>
          <p:cNvPr id="75" name="Google Shape;75;p14"/>
          <p:cNvGraphicFramePr/>
          <p:nvPr/>
        </p:nvGraphicFramePr>
        <p:xfrm>
          <a:off x="5071481" y="4552231"/>
          <a:ext cx="3000000" cy="3000000"/>
        </p:xfrm>
        <a:graphic>
          <a:graphicData uri="http://schemas.openxmlformats.org/drawingml/2006/table">
            <a:tbl>
              <a:tblPr>
                <a:noFill/>
                <a:tableStyleId>{E3B9807D-C73D-4254-8E72-24B275880913}</a:tableStyleId>
              </a:tblPr>
              <a:tblGrid>
                <a:gridCol w="821450"/>
                <a:gridCol w="821450"/>
                <a:gridCol w="821450"/>
                <a:gridCol w="821450"/>
              </a:tblGrid>
              <a:tr h="241650">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76" name="Google Shape;76;p14"/>
          <p:cNvSpPr/>
          <p:nvPr/>
        </p:nvSpPr>
        <p:spPr>
          <a:xfrm>
            <a:off x="5154825" y="3536048"/>
            <a:ext cx="722400" cy="990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5975583" y="3069166"/>
            <a:ext cx="722400" cy="1457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a:off x="6796341" y="1919075"/>
            <a:ext cx="722400" cy="260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a:off x="7617100" y="2163901"/>
            <a:ext cx="722400" cy="23631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80" name="Google Shape;80;p14"/>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84" name="Shape 84"/>
        <p:cNvGrpSpPr/>
        <p:nvPr/>
      </p:nvGrpSpPr>
      <p:grpSpPr>
        <a:xfrm>
          <a:off x="0" y="0"/>
          <a:ext cx="0" cy="0"/>
          <a:chOff x="0" y="0"/>
          <a:chExt cx="0" cy="0"/>
        </a:xfrm>
      </p:grpSpPr>
      <p:sp>
        <p:nvSpPr>
          <p:cNvPr id="85" name="Google Shape;85;p15"/>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86" name="Google Shape;86;p1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Show how you solve the problem you identified.</a:t>
            </a:r>
            <a:endParaRPr sz="2400"/>
          </a:p>
          <a:p>
            <a:pPr indent="0" lvl="0" marL="0" rtl="0" algn="l">
              <a:spcBef>
                <a:spcPts val="1600"/>
              </a:spcBef>
              <a:spcAft>
                <a:spcPts val="1600"/>
              </a:spcAft>
              <a:buNone/>
            </a:pPr>
            <a:r>
              <a:rPr lang="en" sz="2400"/>
              <a:t>What will be different when the problem is solved (by you)?</a:t>
            </a:r>
            <a:endParaRPr sz="2400"/>
          </a:p>
        </p:txBody>
      </p:sp>
      <p:pic>
        <p:nvPicPr>
          <p:cNvPr id="87" name="Google Shape;87;p15"/>
          <p:cNvPicPr preferRelativeResize="0"/>
          <p:nvPr/>
        </p:nvPicPr>
        <p:blipFill>
          <a:blip r:embed="rId3">
            <a:alphaModFix/>
          </a:blip>
          <a:stretch>
            <a:fillRect/>
          </a:stretch>
        </p:blipFill>
        <p:spPr>
          <a:xfrm>
            <a:off x="0" y="0"/>
            <a:ext cx="9144003" cy="5143501"/>
          </a:xfrm>
          <a:prstGeom prst="rect">
            <a:avLst/>
          </a:prstGeom>
          <a:noFill/>
          <a:ln>
            <a:noFill/>
          </a:ln>
        </p:spPr>
      </p:pic>
      <p:pic>
        <p:nvPicPr>
          <p:cNvPr descr="grey-background - Lodge on Loch Lomond" id="88" name="Google Shape;88;p15"/>
          <p:cNvPicPr preferRelativeResize="0"/>
          <p:nvPr/>
        </p:nvPicPr>
        <p:blipFill>
          <a:blip r:embed="rId4">
            <a:alphaModFix/>
          </a:blip>
          <a:stretch>
            <a:fillRect/>
          </a:stretch>
        </p:blipFill>
        <p:spPr>
          <a:xfrm>
            <a:off x="0" y="0"/>
            <a:ext cx="9143999" cy="5143500"/>
          </a:xfrm>
          <a:prstGeom prst="rect">
            <a:avLst/>
          </a:prstGeom>
          <a:noFill/>
          <a:ln>
            <a:noFill/>
          </a:ln>
        </p:spPr>
      </p:pic>
      <p:sp>
        <p:nvSpPr>
          <p:cNvPr id="89" name="Google Shape;89;p15"/>
          <p:cNvSpPr txBox="1"/>
          <p:nvPr>
            <p:ph type="title"/>
          </p:nvPr>
        </p:nvSpPr>
        <p:spPr>
          <a:xfrm>
            <a:off x="433800" y="2110050"/>
            <a:ext cx="8276400" cy="9234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b="1" lang="en" sz="4800">
                <a:solidFill>
                  <a:schemeClr val="lt1"/>
                </a:solidFill>
              </a:rPr>
              <a:t>Getting Started</a:t>
            </a:r>
            <a:endParaRPr sz="32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93" name="Shape 93"/>
        <p:cNvGrpSpPr/>
        <p:nvPr/>
      </p:nvGrpSpPr>
      <p:grpSpPr>
        <a:xfrm>
          <a:off x="0" y="0"/>
          <a:ext cx="0" cy="0"/>
          <a:chOff x="0" y="0"/>
          <a:chExt cx="0" cy="0"/>
        </a:xfrm>
      </p:grpSpPr>
      <p:sp>
        <p:nvSpPr>
          <p:cNvPr id="94" name="Google Shape;94;p16"/>
          <p:cNvSpPr txBox="1"/>
          <p:nvPr>
            <p:ph type="title"/>
          </p:nvPr>
        </p:nvSpPr>
        <p:spPr>
          <a:xfrm>
            <a:off x="460950" y="349450"/>
            <a:ext cx="8222100" cy="922500"/>
          </a:xfrm>
          <a:prstGeom prst="rect">
            <a:avLst/>
          </a:prstGeom>
        </p:spPr>
        <p:txBody>
          <a:bodyPr anchorCtr="0" anchor="b" bIns="91425" lIns="91425" spcFirstLastPara="1" rIns="91425" wrap="square" tIns="91425">
            <a:noAutofit/>
          </a:bodyPr>
          <a:lstStyle/>
          <a:p>
            <a:pPr indent="0" lvl="0" marL="0" rtl="0" algn="l">
              <a:spcBef>
                <a:spcPts val="0"/>
              </a:spcBef>
              <a:spcAft>
                <a:spcPts val="400"/>
              </a:spcAft>
              <a:buNone/>
            </a:pPr>
            <a:r>
              <a:rPr lang="en"/>
              <a:t>Building with Plotly.js</a:t>
            </a:r>
            <a:endParaRPr i="1" sz="1600"/>
          </a:p>
        </p:txBody>
      </p:sp>
      <p:sp>
        <p:nvSpPr>
          <p:cNvPr id="95" name="Google Shape;95;p16"/>
          <p:cNvSpPr txBox="1"/>
          <p:nvPr/>
        </p:nvSpPr>
        <p:spPr>
          <a:xfrm>
            <a:off x="460950" y="1900850"/>
            <a:ext cx="8222100" cy="365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800">
                <a:solidFill>
                  <a:schemeClr val="lt2"/>
                </a:solidFill>
                <a:latin typeface="Roboto"/>
                <a:ea typeface="Roboto"/>
                <a:cs typeface="Roboto"/>
                <a:sym typeface="Roboto"/>
              </a:rPr>
              <a:t>To get started with Plotly.js, a script tag can be added in the head of your .html file like such:</a:t>
            </a:r>
            <a:endParaRPr sz="1800">
              <a:solidFill>
                <a:schemeClr val="lt2"/>
              </a:solidFill>
              <a:latin typeface="Roboto"/>
              <a:ea typeface="Roboto"/>
              <a:cs typeface="Roboto"/>
              <a:sym typeface="Roboto"/>
            </a:endParaRPr>
          </a:p>
          <a:p>
            <a:pPr indent="0" lvl="0" marL="0" rtl="0" algn="l">
              <a:lnSpc>
                <a:spcPct val="115000"/>
              </a:lnSpc>
              <a:spcBef>
                <a:spcPts val="1200"/>
              </a:spcBef>
              <a:spcAft>
                <a:spcPts val="0"/>
              </a:spcAft>
              <a:buNone/>
            </a:pPr>
            <a:r>
              <a:rPr lang="en" sz="1600">
                <a:solidFill>
                  <a:srgbClr val="3182BD"/>
                </a:solidFill>
                <a:latin typeface="Courier New"/>
                <a:ea typeface="Courier New"/>
                <a:cs typeface="Courier New"/>
                <a:sym typeface="Courier New"/>
              </a:rPr>
              <a:t>&lt;</a:t>
            </a:r>
            <a:r>
              <a:rPr lang="en" sz="1600">
                <a:solidFill>
                  <a:srgbClr val="D62728"/>
                </a:solidFill>
                <a:latin typeface="Courier New"/>
                <a:ea typeface="Courier New"/>
                <a:cs typeface="Courier New"/>
                <a:sym typeface="Courier New"/>
              </a:rPr>
              <a:t>script</a:t>
            </a:r>
            <a:r>
              <a:rPr lang="en" sz="1600">
                <a:solidFill>
                  <a:srgbClr val="3182BD"/>
                </a:solidFill>
                <a:latin typeface="Courier New"/>
                <a:ea typeface="Courier New"/>
                <a:cs typeface="Courier New"/>
                <a:sym typeface="Courier New"/>
              </a:rPr>
              <a:t> </a:t>
            </a:r>
            <a:r>
              <a:rPr lang="en" sz="1600">
                <a:solidFill>
                  <a:srgbClr val="E6550D"/>
                </a:solidFill>
                <a:latin typeface="Courier New"/>
                <a:ea typeface="Courier New"/>
                <a:cs typeface="Courier New"/>
                <a:sym typeface="Courier New"/>
              </a:rPr>
              <a:t>src</a:t>
            </a:r>
            <a:r>
              <a:rPr lang="en" sz="1600">
                <a:solidFill>
                  <a:srgbClr val="3182BD"/>
                </a:solidFill>
                <a:latin typeface="Courier New"/>
                <a:ea typeface="Courier New"/>
                <a:cs typeface="Courier New"/>
                <a:sym typeface="Courier New"/>
              </a:rPr>
              <a:t>=</a:t>
            </a:r>
            <a:r>
              <a:rPr lang="en" sz="1600">
                <a:solidFill>
                  <a:srgbClr val="728E00"/>
                </a:solidFill>
                <a:latin typeface="Courier New"/>
                <a:ea typeface="Courier New"/>
                <a:cs typeface="Courier New"/>
                <a:sym typeface="Courier New"/>
              </a:rPr>
              <a:t>"</a:t>
            </a:r>
            <a:r>
              <a:rPr lang="en" sz="1600" u="sng">
                <a:solidFill>
                  <a:schemeClr val="hlink"/>
                </a:solidFill>
                <a:latin typeface="Courier New"/>
                <a:ea typeface="Courier New"/>
                <a:cs typeface="Courier New"/>
                <a:sym typeface="Courier New"/>
                <a:hlinkClick r:id="rId3"/>
              </a:rPr>
              <a:t>https://cdn.plot.ly/plotly-latest.min.js</a:t>
            </a:r>
            <a:r>
              <a:rPr lang="en" sz="1600">
                <a:solidFill>
                  <a:srgbClr val="728E00"/>
                </a:solidFill>
                <a:latin typeface="Courier New"/>
                <a:ea typeface="Courier New"/>
                <a:cs typeface="Courier New"/>
                <a:sym typeface="Courier New"/>
              </a:rPr>
              <a:t>"</a:t>
            </a:r>
            <a:r>
              <a:rPr lang="en" sz="1600">
                <a:solidFill>
                  <a:srgbClr val="3182BD"/>
                </a:solidFill>
                <a:latin typeface="Courier New"/>
                <a:ea typeface="Courier New"/>
                <a:cs typeface="Courier New"/>
                <a:sym typeface="Courier New"/>
              </a:rPr>
              <a:t>&gt;&lt;/</a:t>
            </a:r>
            <a:r>
              <a:rPr lang="en" sz="1600">
                <a:solidFill>
                  <a:srgbClr val="D62728"/>
                </a:solidFill>
                <a:latin typeface="Courier New"/>
                <a:ea typeface="Courier New"/>
                <a:cs typeface="Courier New"/>
                <a:sym typeface="Courier New"/>
              </a:rPr>
              <a:t>script</a:t>
            </a:r>
            <a:r>
              <a:rPr lang="en" sz="1600">
                <a:solidFill>
                  <a:srgbClr val="3182BD"/>
                </a:solidFill>
                <a:latin typeface="Courier New"/>
                <a:ea typeface="Courier New"/>
                <a:cs typeface="Courier New"/>
                <a:sym typeface="Courier New"/>
              </a:rPr>
              <a:t>&gt;</a:t>
            </a:r>
            <a:endParaRPr sz="1600">
              <a:solidFill>
                <a:srgbClr val="3182BD"/>
              </a:solidFill>
              <a:latin typeface="Courier New"/>
              <a:ea typeface="Courier New"/>
              <a:cs typeface="Courier New"/>
              <a:sym typeface="Courier New"/>
            </a:endParaRPr>
          </a:p>
          <a:p>
            <a:pPr indent="0" lvl="0" marL="0" rtl="0" algn="l">
              <a:lnSpc>
                <a:spcPct val="115000"/>
              </a:lnSpc>
              <a:spcBef>
                <a:spcPts val="1200"/>
              </a:spcBef>
              <a:spcAft>
                <a:spcPts val="0"/>
              </a:spcAft>
              <a:buNone/>
            </a:pPr>
            <a:r>
              <a:t/>
            </a:r>
            <a:endParaRPr sz="1200">
              <a:solidFill>
                <a:srgbClr val="3182BD"/>
              </a:solidFill>
              <a:latin typeface="Courier New"/>
              <a:ea typeface="Courier New"/>
              <a:cs typeface="Courier New"/>
              <a:sym typeface="Courier New"/>
            </a:endParaRPr>
          </a:p>
          <a:p>
            <a:pPr indent="0" lvl="0" marL="0" rtl="0" algn="l">
              <a:lnSpc>
                <a:spcPct val="115000"/>
              </a:lnSpc>
              <a:spcBef>
                <a:spcPts val="1200"/>
              </a:spcBef>
              <a:spcAft>
                <a:spcPts val="0"/>
              </a:spcAft>
              <a:buNone/>
            </a:pPr>
            <a:r>
              <a:rPr lang="en" sz="1800">
                <a:solidFill>
                  <a:schemeClr val="lt2"/>
                </a:solidFill>
                <a:latin typeface="Roboto"/>
                <a:ea typeface="Roboto"/>
                <a:cs typeface="Roboto"/>
                <a:sym typeface="Roboto"/>
              </a:rPr>
              <a:t>If you plan on using Plotly.js in a webpack, you can install it by running the command “npm install plotly.js”, along with adding the following in you file’s script tag: </a:t>
            </a:r>
            <a:endParaRPr sz="1800">
              <a:solidFill>
                <a:schemeClr val="lt2"/>
              </a:solidFill>
              <a:latin typeface="Roboto"/>
              <a:ea typeface="Roboto"/>
              <a:cs typeface="Roboto"/>
              <a:sym typeface="Roboto"/>
            </a:endParaRPr>
          </a:p>
          <a:p>
            <a:pPr indent="0" lvl="0" marL="0" rtl="0" algn="l">
              <a:lnSpc>
                <a:spcPct val="135714"/>
              </a:lnSpc>
              <a:spcBef>
                <a:spcPts val="1200"/>
              </a:spcBef>
              <a:spcAft>
                <a:spcPts val="0"/>
              </a:spcAft>
              <a:buNone/>
            </a:pPr>
            <a:r>
              <a:rPr lang="en" sz="1600">
                <a:solidFill>
                  <a:srgbClr val="C586C0"/>
                </a:solidFill>
                <a:latin typeface="Courier New"/>
                <a:ea typeface="Courier New"/>
                <a:cs typeface="Courier New"/>
                <a:sym typeface="Courier New"/>
              </a:rPr>
              <a:t>import</a:t>
            </a:r>
            <a:r>
              <a:rPr lang="en" sz="1600">
                <a:solidFill>
                  <a:srgbClr val="D4D4D4"/>
                </a:solidFill>
                <a:latin typeface="Courier New"/>
                <a:ea typeface="Courier New"/>
                <a:cs typeface="Courier New"/>
                <a:sym typeface="Courier New"/>
              </a:rPr>
              <a:t> </a:t>
            </a:r>
            <a:r>
              <a:rPr lang="en" sz="1600">
                <a:solidFill>
                  <a:srgbClr val="9CDCFE"/>
                </a:solidFill>
                <a:latin typeface="Courier New"/>
                <a:ea typeface="Courier New"/>
                <a:cs typeface="Courier New"/>
                <a:sym typeface="Courier New"/>
              </a:rPr>
              <a:t>Plotly</a:t>
            </a: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from</a:t>
            </a:r>
            <a:r>
              <a:rPr lang="en" sz="1600">
                <a:solidFill>
                  <a:srgbClr val="D4D4D4"/>
                </a:solidFill>
                <a:latin typeface="Courier New"/>
                <a:ea typeface="Courier New"/>
                <a:cs typeface="Courier New"/>
                <a:sym typeface="Courier New"/>
              </a:rPr>
              <a:t> </a:t>
            </a:r>
            <a:r>
              <a:rPr lang="en" sz="1600">
                <a:solidFill>
                  <a:srgbClr val="CE9178"/>
                </a:solidFill>
                <a:latin typeface="Courier New"/>
                <a:ea typeface="Courier New"/>
                <a:cs typeface="Courier New"/>
                <a:sym typeface="Courier New"/>
              </a:rPr>
              <a:t>"plotly.js/dist/plotly"</a:t>
            </a:r>
            <a:r>
              <a:rPr lang="en" sz="1600">
                <a:solidFill>
                  <a:srgbClr val="D4D4D4"/>
                </a:solidFill>
                <a:latin typeface="Courier New"/>
                <a:ea typeface="Courier New"/>
                <a:cs typeface="Courier New"/>
                <a:sym typeface="Courier New"/>
              </a:rPr>
              <a:t>;</a:t>
            </a:r>
            <a:endParaRPr sz="1600">
              <a:solidFill>
                <a:srgbClr val="D4D4D4"/>
              </a:solidFill>
              <a:latin typeface="Courier New"/>
              <a:ea typeface="Courier New"/>
              <a:cs typeface="Courier New"/>
              <a:sym typeface="Courier New"/>
            </a:endParaRPr>
          </a:p>
          <a:p>
            <a:pPr indent="0" lvl="0" marL="0" rtl="0" algn="l">
              <a:lnSpc>
                <a:spcPct val="115000"/>
              </a:lnSpc>
              <a:spcBef>
                <a:spcPts val="1200"/>
              </a:spcBef>
              <a:spcAft>
                <a:spcPts val="1200"/>
              </a:spcAft>
              <a:buNone/>
            </a:pPr>
            <a:r>
              <a:t/>
            </a:r>
            <a:endParaRPr sz="1800">
              <a:solidFill>
                <a:schemeClr val="lt2"/>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99" name="Shape 99"/>
        <p:cNvGrpSpPr/>
        <p:nvPr/>
      </p:nvGrpSpPr>
      <p:grpSpPr>
        <a:xfrm>
          <a:off x="0" y="0"/>
          <a:ext cx="0" cy="0"/>
          <a:chOff x="0" y="0"/>
          <a:chExt cx="0" cy="0"/>
        </a:xfrm>
      </p:grpSpPr>
      <p:pic>
        <p:nvPicPr>
          <p:cNvPr id="100" name="Google Shape;100;p17"/>
          <p:cNvPicPr preferRelativeResize="0"/>
          <p:nvPr/>
        </p:nvPicPr>
        <p:blipFill>
          <a:blip r:embed="rId3">
            <a:alphaModFix/>
          </a:blip>
          <a:stretch>
            <a:fillRect/>
          </a:stretch>
        </p:blipFill>
        <p:spPr>
          <a:xfrm>
            <a:off x="0" y="0"/>
            <a:ext cx="9143997" cy="5143501"/>
          </a:xfrm>
          <a:prstGeom prst="rect">
            <a:avLst/>
          </a:prstGeom>
          <a:noFill/>
          <a:ln>
            <a:noFill/>
          </a:ln>
        </p:spPr>
      </p:pic>
      <p:pic>
        <p:nvPicPr>
          <p:cNvPr descr="grey-background - Lodge on Loch Lomond" id="101" name="Google Shape;101;p17"/>
          <p:cNvPicPr preferRelativeResize="0"/>
          <p:nvPr/>
        </p:nvPicPr>
        <p:blipFill>
          <a:blip r:embed="rId4">
            <a:alphaModFix/>
          </a:blip>
          <a:stretch>
            <a:fillRect/>
          </a:stretch>
        </p:blipFill>
        <p:spPr>
          <a:xfrm>
            <a:off x="0" y="0"/>
            <a:ext cx="9143999" cy="5143500"/>
          </a:xfrm>
          <a:prstGeom prst="rect">
            <a:avLst/>
          </a:prstGeom>
          <a:noFill/>
          <a:ln>
            <a:noFill/>
          </a:ln>
        </p:spPr>
      </p:pic>
      <p:sp>
        <p:nvSpPr>
          <p:cNvPr id="102" name="Google Shape;102;p17"/>
          <p:cNvSpPr txBox="1"/>
          <p:nvPr>
            <p:ph type="title"/>
          </p:nvPr>
        </p:nvSpPr>
        <p:spPr>
          <a:xfrm>
            <a:off x="433800" y="2110050"/>
            <a:ext cx="8276400" cy="9234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b="1" lang="en" sz="4800"/>
              <a:t>Charts</a:t>
            </a:r>
            <a:endParaRPr sz="32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06" name="Shape 106"/>
        <p:cNvGrpSpPr/>
        <p:nvPr/>
      </p:nvGrpSpPr>
      <p:grpSpPr>
        <a:xfrm>
          <a:off x="0" y="0"/>
          <a:ext cx="0" cy="0"/>
          <a:chOff x="0" y="0"/>
          <a:chExt cx="0" cy="0"/>
        </a:xfrm>
      </p:grpSpPr>
      <p:sp>
        <p:nvSpPr>
          <p:cNvPr id="107" name="Google Shape;107;p18"/>
          <p:cNvSpPr txBox="1"/>
          <p:nvPr>
            <p:ph type="title"/>
          </p:nvPr>
        </p:nvSpPr>
        <p:spPr>
          <a:xfrm>
            <a:off x="460950" y="473150"/>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Building a Chart</a:t>
            </a:r>
            <a:endParaRPr/>
          </a:p>
        </p:txBody>
      </p:sp>
      <p:sp>
        <p:nvSpPr>
          <p:cNvPr id="108" name="Google Shape;108;p18"/>
          <p:cNvSpPr txBox="1"/>
          <p:nvPr/>
        </p:nvSpPr>
        <p:spPr>
          <a:xfrm>
            <a:off x="460950" y="2222325"/>
            <a:ext cx="8222100" cy="240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800">
                <a:solidFill>
                  <a:schemeClr val="lt2"/>
                </a:solidFill>
                <a:latin typeface="Roboto"/>
                <a:ea typeface="Roboto"/>
                <a:cs typeface="Roboto"/>
                <a:sym typeface="Roboto"/>
              </a:rPr>
              <a:t>Plotly.js charts are fully customizable as the configuration options for any chart are easy to interpret and implement, through the help of Plotly’s documentation which is accessible and well organized (</a:t>
            </a:r>
            <a:r>
              <a:rPr lang="en" sz="1800">
                <a:solidFill>
                  <a:schemeClr val="lt2"/>
                </a:solidFill>
                <a:uFill>
                  <a:noFill/>
                </a:uFill>
                <a:latin typeface="Roboto"/>
                <a:ea typeface="Roboto"/>
                <a:cs typeface="Roboto"/>
                <a:sym typeface="Roboto"/>
                <a:hlinkClick r:id="rId3">
                  <a:extLst>
                    <a:ext uri="{A12FA001-AC4F-418D-AE19-62706E023703}">
                      <ahyp:hlinkClr val="tx"/>
                    </a:ext>
                  </a:extLst>
                </a:hlinkClick>
              </a:rPr>
              <a:t>https://plotly.com/javascript/</a:t>
            </a:r>
            <a:r>
              <a:rPr lang="en" sz="1800">
                <a:solidFill>
                  <a:schemeClr val="lt2"/>
                </a:solidFill>
                <a:latin typeface="Roboto"/>
                <a:ea typeface="Roboto"/>
                <a:cs typeface="Roboto"/>
                <a:sym typeface="Roboto"/>
              </a:rPr>
              <a:t>).</a:t>
            </a:r>
            <a:endParaRPr sz="1800">
              <a:solidFill>
                <a:schemeClr val="lt2"/>
              </a:solidFill>
              <a:latin typeface="Roboto"/>
              <a:ea typeface="Roboto"/>
              <a:cs typeface="Roboto"/>
              <a:sym typeface="Roboto"/>
            </a:endParaRPr>
          </a:p>
          <a:p>
            <a:pPr indent="0" lvl="0" marL="0" rtl="0" algn="l">
              <a:spcBef>
                <a:spcPts val="1200"/>
              </a:spcBef>
              <a:spcAft>
                <a:spcPts val="0"/>
              </a:spcAft>
              <a:buNone/>
            </a:pPr>
            <a:r>
              <a:rPr lang="en" sz="1800">
                <a:solidFill>
                  <a:schemeClr val="lt2"/>
                </a:solidFill>
                <a:latin typeface="Roboto"/>
                <a:ea typeface="Roboto"/>
                <a:cs typeface="Roboto"/>
                <a:sym typeface="Roboto"/>
              </a:rPr>
              <a:t>For our project, we decided to implement a 2d scatter plot, a bar chart, and a 3d scatter plot. After reading Plotly’s documentation, we were successfully able to dynamically generate these charts with specified input from the user. The input fields for these functions take comma separated values with no whitespace.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19"/>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14" name="Google Shape;114;p19"/>
          <p:cNvSpPr txBox="1"/>
          <p:nvPr>
            <p:ph type="title"/>
          </p:nvPr>
        </p:nvSpPr>
        <p:spPr>
          <a:xfrm>
            <a:off x="433800" y="2110050"/>
            <a:ext cx="8276400" cy="9234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b="1" lang="en" sz="4800"/>
              <a:t>Using Plotly.js in Zing!</a:t>
            </a:r>
            <a:endParaRPr sz="32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18" name="Shape 118"/>
        <p:cNvGrpSpPr/>
        <p:nvPr/>
      </p:nvGrpSpPr>
      <p:grpSpPr>
        <a:xfrm>
          <a:off x="0" y="0"/>
          <a:ext cx="0" cy="0"/>
          <a:chOff x="0" y="0"/>
          <a:chExt cx="0" cy="0"/>
        </a:xfrm>
      </p:grpSpPr>
      <p:sp>
        <p:nvSpPr>
          <p:cNvPr id="119" name="Google Shape;119;p20"/>
          <p:cNvSpPr txBox="1"/>
          <p:nvPr>
            <p:ph type="title"/>
          </p:nvPr>
        </p:nvSpPr>
        <p:spPr>
          <a:xfrm>
            <a:off x="460950" y="473150"/>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Datapoints and Interaction</a:t>
            </a:r>
            <a:endParaRPr/>
          </a:p>
        </p:txBody>
      </p:sp>
      <p:sp>
        <p:nvSpPr>
          <p:cNvPr id="120" name="Google Shape;120;p20"/>
          <p:cNvSpPr txBox="1"/>
          <p:nvPr/>
        </p:nvSpPr>
        <p:spPr>
          <a:xfrm>
            <a:off x="460950" y="2222325"/>
            <a:ext cx="8222100" cy="283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800">
                <a:solidFill>
                  <a:schemeClr val="lt2"/>
                </a:solidFill>
                <a:latin typeface="Roboto"/>
                <a:ea typeface="Roboto"/>
                <a:cs typeface="Roboto"/>
                <a:sym typeface="Roboto"/>
              </a:rPr>
              <a:t>All of Plotly’s charts are interactive; if you generate a 3d plot, try dragging it around with your mouse and zoom in and out (its pretty cool)!</a:t>
            </a:r>
            <a:endParaRPr sz="1800">
              <a:solidFill>
                <a:schemeClr val="lt2"/>
              </a:solidFill>
              <a:latin typeface="Roboto"/>
              <a:ea typeface="Roboto"/>
              <a:cs typeface="Roboto"/>
              <a:sym typeface="Roboto"/>
            </a:endParaRPr>
          </a:p>
          <a:p>
            <a:pPr indent="0" lvl="0" marL="0" rtl="0" algn="l">
              <a:lnSpc>
                <a:spcPct val="115000"/>
              </a:lnSpc>
              <a:spcBef>
                <a:spcPts val="1200"/>
              </a:spcBef>
              <a:spcAft>
                <a:spcPts val="0"/>
              </a:spcAft>
              <a:buNone/>
            </a:pPr>
            <a:r>
              <a:rPr lang="en" sz="1800">
                <a:solidFill>
                  <a:schemeClr val="lt2"/>
                </a:solidFill>
                <a:latin typeface="Roboto"/>
                <a:ea typeface="Roboto"/>
                <a:cs typeface="Roboto"/>
                <a:sym typeface="Roboto"/>
              </a:rPr>
              <a:t>A few sets of datapoints are provided on the next slide so you can test out the plotting functions in our website (you can directly copy and paste them)</a:t>
            </a:r>
            <a:endParaRPr sz="1800">
              <a:solidFill>
                <a:schemeClr val="lt2"/>
              </a:solidFill>
              <a:latin typeface="Roboto"/>
              <a:ea typeface="Roboto"/>
              <a:cs typeface="Roboto"/>
              <a:sym typeface="Roboto"/>
            </a:endParaRPr>
          </a:p>
          <a:p>
            <a:pPr indent="0" lvl="0" marL="0" rtl="0" algn="l">
              <a:lnSpc>
                <a:spcPct val="115000"/>
              </a:lnSpc>
              <a:spcBef>
                <a:spcPts val="1200"/>
              </a:spcBef>
              <a:spcAft>
                <a:spcPts val="0"/>
              </a:spcAft>
              <a:buNone/>
            </a:pPr>
            <a:r>
              <a:rPr lang="en" sz="1800">
                <a:solidFill>
                  <a:schemeClr val="lt2"/>
                </a:solidFill>
                <a:latin typeface="Roboto"/>
                <a:ea typeface="Roboto"/>
                <a:cs typeface="Roboto"/>
                <a:sym typeface="Roboto"/>
              </a:rPr>
              <a:t>If you’d like to generate your own comma separated values to test, this website works well: </a:t>
            </a:r>
            <a:r>
              <a:rPr lang="en" sz="1800" u="sng">
                <a:solidFill>
                  <a:schemeClr val="hlink"/>
                </a:solidFill>
                <a:latin typeface="Roboto"/>
                <a:ea typeface="Roboto"/>
                <a:cs typeface="Roboto"/>
                <a:sym typeface="Roboto"/>
                <a:hlinkClick r:id="rId3"/>
              </a:rPr>
              <a:t>Random Number List 1-10</a:t>
            </a:r>
            <a:r>
              <a:rPr lang="en" sz="1800">
                <a:solidFill>
                  <a:schemeClr val="dk1"/>
                </a:solidFill>
                <a:latin typeface="Roboto"/>
                <a:ea typeface="Roboto"/>
                <a:cs typeface="Roboto"/>
                <a:sym typeface="Roboto"/>
              </a:rPr>
              <a:t> </a:t>
            </a:r>
            <a:endParaRPr sz="1100" u="sng">
              <a:solidFill>
                <a:schemeClr val="dk1"/>
              </a:solidFill>
            </a:endParaRPr>
          </a:p>
          <a:p>
            <a:pPr indent="0" lvl="0" marL="0" rtl="0" algn="l">
              <a:spcBef>
                <a:spcPts val="1200"/>
              </a:spcBef>
              <a:spcAft>
                <a:spcPts val="0"/>
              </a:spcAft>
              <a:buNone/>
            </a:pPr>
            <a:r>
              <a:t/>
            </a:r>
            <a:endParaRPr sz="1800">
              <a:solidFill>
                <a:schemeClr val="lt2"/>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nvSpPr>
        <p:spPr>
          <a:xfrm>
            <a:off x="679500" y="342450"/>
            <a:ext cx="7785000" cy="445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800">
                <a:solidFill>
                  <a:schemeClr val="lt2"/>
                </a:solidFill>
                <a:latin typeface="Roboto"/>
                <a:ea typeface="Roboto"/>
                <a:cs typeface="Roboto"/>
                <a:sym typeface="Roboto"/>
              </a:rPr>
              <a:t>Set One:</a:t>
            </a:r>
            <a:r>
              <a:rPr b="1" lang="en" sz="1800">
                <a:solidFill>
                  <a:schemeClr val="lt2"/>
                </a:solidFill>
                <a:latin typeface="Roboto"/>
                <a:ea typeface="Roboto"/>
                <a:cs typeface="Roboto"/>
                <a:sym typeface="Roboto"/>
              </a:rPr>
              <a:t> </a:t>
            </a:r>
            <a:r>
              <a:rPr lang="en" sz="1800">
                <a:solidFill>
                  <a:schemeClr val="lt2"/>
                </a:solidFill>
                <a:latin typeface="Roboto"/>
                <a:ea typeface="Roboto"/>
                <a:cs typeface="Roboto"/>
                <a:sym typeface="Roboto"/>
              </a:rPr>
              <a:t>4,6,3,5,5,3,9,2,6,3,3,3,1,4,9,2,10,4,2,1,6,4,2,9,10,4,7,9,4,2,3,4,8,1,5,6,1,10,10,5,5,8,1,7,3,2,7,9,2,9</a:t>
            </a:r>
            <a:endParaRPr sz="1800">
              <a:solidFill>
                <a:schemeClr val="lt2"/>
              </a:solidFill>
              <a:latin typeface="Roboto"/>
              <a:ea typeface="Roboto"/>
              <a:cs typeface="Roboto"/>
              <a:sym typeface="Roboto"/>
            </a:endParaRPr>
          </a:p>
          <a:p>
            <a:pPr indent="0" lvl="0" marL="0" rtl="0" algn="l">
              <a:lnSpc>
                <a:spcPct val="115000"/>
              </a:lnSpc>
              <a:spcBef>
                <a:spcPts val="1200"/>
              </a:spcBef>
              <a:spcAft>
                <a:spcPts val="0"/>
              </a:spcAft>
              <a:buNone/>
            </a:pPr>
            <a:r>
              <a:rPr b="1" lang="en" sz="1800">
                <a:solidFill>
                  <a:schemeClr val="lt2"/>
                </a:solidFill>
                <a:latin typeface="Roboto"/>
                <a:ea typeface="Roboto"/>
                <a:cs typeface="Roboto"/>
                <a:sym typeface="Roboto"/>
              </a:rPr>
              <a:t>Set Two: </a:t>
            </a:r>
            <a:r>
              <a:rPr lang="en" sz="1800">
                <a:solidFill>
                  <a:schemeClr val="lt2"/>
                </a:solidFill>
                <a:latin typeface="Roboto"/>
                <a:ea typeface="Roboto"/>
                <a:cs typeface="Roboto"/>
                <a:sym typeface="Roboto"/>
              </a:rPr>
              <a:t>1,10,4,5,2,9,9,8,10,3,7,5,5,3,4,9,7,3,10,9,5,4,7,4,9,5,5,2,4,6,10,2,6,3,6,9,5,6,3,4,7,7,4,10,6,6,4,8,10,2</a:t>
            </a:r>
            <a:endParaRPr sz="1800">
              <a:solidFill>
                <a:schemeClr val="lt2"/>
              </a:solidFill>
              <a:latin typeface="Roboto"/>
              <a:ea typeface="Roboto"/>
              <a:cs typeface="Roboto"/>
              <a:sym typeface="Roboto"/>
            </a:endParaRPr>
          </a:p>
          <a:p>
            <a:pPr indent="0" lvl="0" marL="0" rtl="0" algn="l">
              <a:lnSpc>
                <a:spcPct val="115000"/>
              </a:lnSpc>
              <a:spcBef>
                <a:spcPts val="1200"/>
              </a:spcBef>
              <a:spcAft>
                <a:spcPts val="0"/>
              </a:spcAft>
              <a:buNone/>
            </a:pPr>
            <a:r>
              <a:rPr b="1" lang="en" sz="1800">
                <a:solidFill>
                  <a:schemeClr val="lt2"/>
                </a:solidFill>
                <a:latin typeface="Roboto"/>
                <a:ea typeface="Roboto"/>
                <a:cs typeface="Roboto"/>
                <a:sym typeface="Roboto"/>
              </a:rPr>
              <a:t>Set Three: </a:t>
            </a:r>
            <a:r>
              <a:rPr lang="en" sz="1800">
                <a:solidFill>
                  <a:schemeClr val="lt2"/>
                </a:solidFill>
                <a:latin typeface="Roboto"/>
                <a:ea typeface="Roboto"/>
                <a:cs typeface="Roboto"/>
                <a:sym typeface="Roboto"/>
              </a:rPr>
              <a:t>9,8,8,2,6,9,8,5,2,5,3,7,6,7,3,9,8,4,2,5,3,8,9,2,1,1,9,5,10,9,5,3,6,9,8,3,4,5,6,6,7,3,3,1,10,2,6,8,1,5</a:t>
            </a:r>
            <a:endParaRPr sz="1800">
              <a:solidFill>
                <a:schemeClr val="lt2"/>
              </a:solidFill>
              <a:latin typeface="Roboto"/>
              <a:ea typeface="Roboto"/>
              <a:cs typeface="Roboto"/>
              <a:sym typeface="Roboto"/>
            </a:endParaRPr>
          </a:p>
          <a:p>
            <a:pPr indent="0" lvl="0" marL="0" rtl="0" algn="l">
              <a:lnSpc>
                <a:spcPct val="115000"/>
              </a:lnSpc>
              <a:spcBef>
                <a:spcPts val="1200"/>
              </a:spcBef>
              <a:spcAft>
                <a:spcPts val="1200"/>
              </a:spcAft>
              <a:buNone/>
            </a:pPr>
            <a:r>
              <a:rPr b="1" lang="en" sz="1800">
                <a:solidFill>
                  <a:schemeClr val="lt2"/>
                </a:solidFill>
                <a:latin typeface="Roboto"/>
                <a:ea typeface="Roboto"/>
                <a:cs typeface="Roboto"/>
                <a:sym typeface="Roboto"/>
              </a:rPr>
              <a:t>Set Four: </a:t>
            </a:r>
            <a:r>
              <a:rPr lang="en" sz="1800">
                <a:solidFill>
                  <a:schemeClr val="lt2"/>
                </a:solidFill>
                <a:latin typeface="Roboto"/>
                <a:ea typeface="Roboto"/>
                <a:cs typeface="Roboto"/>
                <a:sym typeface="Roboto"/>
              </a:rPr>
              <a:t>6,8,3,5,5,8,2,9,7,4,9,8,2,7,10,8,3,8,6,3,1,2,9,5,3,10,2,3,7,7,10,3,7,7,2,2,10,5,8,4,4,10,3,1,5,6,6,2,4,2</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